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76" r:id="rId2"/>
    <p:sldId id="795" r:id="rId3"/>
    <p:sldId id="778" r:id="rId4"/>
    <p:sldId id="805" r:id="rId5"/>
    <p:sldId id="806" r:id="rId6"/>
    <p:sldId id="807" r:id="rId7"/>
    <p:sldId id="804" r:id="rId8"/>
    <p:sldId id="798" r:id="rId9"/>
    <p:sldId id="781" r:id="rId10"/>
    <p:sldId id="809" r:id="rId11"/>
    <p:sldId id="810" r:id="rId12"/>
    <p:sldId id="811" r:id="rId13"/>
    <p:sldId id="789" r:id="rId14"/>
    <p:sldId id="808" r:id="rId15"/>
    <p:sldId id="779" r:id="rId16"/>
    <p:sldId id="799" r:id="rId17"/>
    <p:sldId id="801" r:id="rId18"/>
    <p:sldId id="814" r:id="rId19"/>
    <p:sldId id="802" r:id="rId20"/>
    <p:sldId id="792" r:id="rId21"/>
    <p:sldId id="812" r:id="rId22"/>
    <p:sldId id="803" r:id="rId23"/>
    <p:sldId id="783" r:id="rId24"/>
    <p:sldId id="791" r:id="rId25"/>
    <p:sldId id="782" r:id="rId26"/>
  </p:sldIdLst>
  <p:sldSz cx="9144000" cy="6858000" type="screen4x3"/>
  <p:notesSz cx="6743700" cy="9893300"/>
  <p:embeddedFontLst>
    <p:embeddedFont>
      <p:font typeface="Arial Rounded MT Bold" panose="020F0704030504030204" pitchFamily="34" charset="0"/>
      <p:regular r:id="rId29"/>
    </p:embeddedFont>
    <p:embeddedFont>
      <p:font typeface="Comic Sans MS" panose="030F0702030302020204" pitchFamily="66" charset="0"/>
      <p:regular r:id="rId30"/>
      <p:bold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C25"/>
    <a:srgbClr val="FFCC00"/>
    <a:srgbClr val="FF6600"/>
    <a:srgbClr val="232391"/>
    <a:srgbClr val="DA151B"/>
    <a:srgbClr val="601E88"/>
    <a:srgbClr val="336600"/>
    <a:srgbClr val="C73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86474" autoAdjust="0"/>
  </p:normalViewPr>
  <p:slideViewPr>
    <p:cSldViewPr snapToGrid="0" snapToObjects="1">
      <p:cViewPr>
        <p:scale>
          <a:sx n="51" d="100"/>
          <a:sy n="51" d="100"/>
        </p:scale>
        <p:origin x="-930" y="-384"/>
      </p:cViewPr>
      <p:guideLst>
        <p:guide orient="horz" pos="2160"/>
        <p:guide pos="2880"/>
      </p:guideLst>
    </p:cSldViewPr>
  </p:slideViewPr>
  <p:outlineViewPr>
    <p:cViewPr>
      <p:scale>
        <a:sx n="35" d="100"/>
        <a:sy n="3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5" d="100"/>
        <a:sy n="75" d="100"/>
      </p:scale>
      <p:origin x="0" y="0"/>
    </p:cViewPr>
  </p:sorterViewPr>
  <p:notesViewPr>
    <p:cSldViewPr snapToGrid="0" snapToObjects="1">
      <p:cViewPr>
        <p:scale>
          <a:sx n="50" d="100"/>
          <a:sy n="50" d="100"/>
        </p:scale>
        <p:origin x="-1349" y="-149"/>
      </p:cViewPr>
      <p:guideLst>
        <p:guide orient="horz" pos="3116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5" tIns="47527" rIns="95055" bIns="47527" numCol="1" anchor="t" anchorCtr="0" compatLnSpc="1">
            <a:prstTxWarp prst="textNoShape">
              <a:avLst/>
            </a:prstTxWarp>
          </a:bodyPr>
          <a:lstStyle>
            <a:lvl1pPr defTabSz="95061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5" tIns="47527" rIns="95055" bIns="47527" numCol="1" anchor="t" anchorCtr="0" compatLnSpc="1">
            <a:prstTxWarp prst="textNoShape">
              <a:avLst/>
            </a:prstTxWarp>
          </a:bodyPr>
          <a:lstStyle>
            <a:lvl1pPr algn="r" defTabSz="95061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1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958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5" tIns="47527" rIns="95055" bIns="47527" numCol="1" anchor="b" anchorCtr="0" compatLnSpc="1">
            <a:prstTxWarp prst="textNoShape">
              <a:avLst/>
            </a:prstTxWarp>
          </a:bodyPr>
          <a:lstStyle>
            <a:lvl1pPr defTabSz="95061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1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95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5" tIns="47527" rIns="95055" bIns="47527" numCol="1" anchor="b" anchorCtr="0" compatLnSpc="1">
            <a:prstTxWarp prst="textNoShape">
              <a:avLst/>
            </a:prstTxWarp>
          </a:bodyPr>
          <a:lstStyle>
            <a:lvl1pPr algn="r" defTabSz="95061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fld id="{0457D3B5-6352-42F3-80AD-386F0D78CA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23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5" tIns="47527" rIns="95055" bIns="47527" numCol="1" anchor="t" anchorCtr="0" compatLnSpc="1">
            <a:prstTxWarp prst="textNoShape">
              <a:avLst/>
            </a:prstTxWarp>
          </a:bodyPr>
          <a:lstStyle>
            <a:lvl1pPr defTabSz="95061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5" tIns="47527" rIns="95055" bIns="47527" numCol="1" anchor="t" anchorCtr="0" compatLnSpc="1">
            <a:prstTxWarp prst="textNoShape">
              <a:avLst/>
            </a:prstTxWarp>
          </a:bodyPr>
          <a:lstStyle>
            <a:lvl1pPr algn="r" defTabSz="95061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8238" cy="371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699000"/>
            <a:ext cx="494347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5" tIns="47527" rIns="95055" bIns="47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958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5" tIns="47527" rIns="95055" bIns="47527" numCol="1" anchor="b" anchorCtr="0" compatLnSpc="1">
            <a:prstTxWarp prst="textNoShape">
              <a:avLst/>
            </a:prstTxWarp>
          </a:bodyPr>
          <a:lstStyle>
            <a:lvl1pPr defTabSz="95061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95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5" tIns="47527" rIns="95055" bIns="47527" numCol="1" anchor="b" anchorCtr="0" compatLnSpc="1">
            <a:prstTxWarp prst="textNoShape">
              <a:avLst/>
            </a:prstTxWarp>
          </a:bodyPr>
          <a:lstStyle>
            <a:lvl1pPr algn="r" defTabSz="95061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fld id="{F50E7087-C7EA-4615-90DE-2B53252AA8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091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82A67BD7-CBA8-4850-ADBD-179C1036C1E6}" type="slidenum">
              <a:rPr lang="fr-FR" smtClean="0"/>
              <a:pPr defTabSz="949325"/>
              <a:t>1</a:t>
            </a:fld>
            <a:endParaRPr lang="fr-FR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6E8F0D49-A581-4D86-938F-793587A7C56A}" type="slidenum">
              <a:rPr lang="fr-FR" smtClean="0"/>
              <a:pPr defTabSz="949325"/>
              <a:t>10</a:t>
            </a:fld>
            <a:endParaRPr lang="fr-FR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C2360E44-2DF2-40C6-BB06-CFC2A35228B7}" type="slidenum">
              <a:rPr lang="fr-FR" smtClean="0"/>
              <a:pPr defTabSz="949325"/>
              <a:t>11</a:t>
            </a:fld>
            <a:endParaRPr lang="fr-FR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13FD0867-0BCD-4177-8014-1A8CA5FEC52D}" type="slidenum">
              <a:rPr lang="fr-FR" smtClean="0"/>
              <a:pPr defTabSz="949325"/>
              <a:t>12</a:t>
            </a:fld>
            <a:endParaRPr lang="fr-FR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87E93FC9-8A66-432F-BEE8-34B1B852BD9F}" type="slidenum">
              <a:rPr lang="fr-FR" smtClean="0"/>
              <a:pPr defTabSz="949325"/>
              <a:t>13</a:t>
            </a:fld>
            <a:endParaRPr lang="fr-FR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FF665C08-C995-4D56-A25F-068ADA7955D8}" type="slidenum">
              <a:rPr lang="fr-FR" smtClean="0"/>
              <a:pPr defTabSz="949325"/>
              <a:t>14</a:t>
            </a:fld>
            <a:endParaRPr lang="fr-FR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Décalages des différentes zones vers le bas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Suppression du signe = (symétrie avec la diapo précédente)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9DF895FE-B6C3-461E-9BAE-199A7265EA18}" type="slidenum">
              <a:rPr lang="fr-FR" smtClean="0"/>
              <a:pPr defTabSz="949325"/>
              <a:t>15</a:t>
            </a:fld>
            <a:endParaRPr lang="fr-FR" smtClean="0"/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Mettre même police que les autres diapos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1A8200A3-9B08-4797-9F4C-1854090A20FD}" type="slidenum">
              <a:rPr lang="fr-FR" smtClean="0"/>
              <a:pPr defTabSz="949325"/>
              <a:t>16</a:t>
            </a:fld>
            <a:endParaRPr lang="fr-FR" smtClean="0"/>
          </a:p>
        </p:txBody>
      </p:sp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Ajouter « les » pour les fenêtres.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2 f à « engouffrer »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393CCDA2-2763-413E-9820-55F59233BA8E}" type="slidenum">
              <a:rPr lang="fr-FR" smtClean="0"/>
              <a:pPr defTabSz="949325"/>
              <a:t>17</a:t>
            </a:fld>
            <a:endParaRPr lang="fr-FR" smtClean="0"/>
          </a:p>
        </p:txBody>
      </p:sp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  <a:latin typeface="Futura Md BT"/>
              </a:rPr>
              <a:t>Je trouve </a:t>
            </a:r>
            <a:r>
              <a:rPr lang="fr-FR" b="1" i="1" smtClean="0">
                <a:solidFill>
                  <a:schemeClr val="bg1"/>
                </a:solidFill>
                <a:latin typeface="Futura Md BT"/>
              </a:rPr>
              <a:t>« qui s’envolent à l’extérieur »</a:t>
            </a:r>
            <a:r>
              <a:rPr lang="fr-FR" smtClean="0">
                <a:solidFill>
                  <a:schemeClr val="bg1"/>
                </a:solidFill>
                <a:latin typeface="Futura Md BT"/>
              </a:rPr>
              <a:t> un peu bizarre, je sentirais mieux « projetés par le vent » par exemple</a:t>
            </a:r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3821113" y="93995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55" tIns="47527" rIns="95055" bIns="47527" anchor="b"/>
          <a:lstStyle/>
          <a:p>
            <a:pPr algn="r" defTabSz="949325"/>
            <a:fld id="{80746F90-EBA1-452F-8311-72E559056E03}" type="slidenum">
              <a:rPr lang="fr-FR" sz="1300" i="0">
                <a:latin typeface="Times New Roman" pitchFamily="18" charset="0"/>
              </a:rPr>
              <a:pPr algn="r" defTabSz="949325"/>
              <a:t>18</a:t>
            </a:fld>
            <a:endParaRPr lang="fr-FR" sz="1300" i="0">
              <a:latin typeface="Times New Roman" pitchFamily="18" charset="0"/>
            </a:endParaRPr>
          </a:p>
        </p:txBody>
      </p:sp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b="1" i="1" smtClean="0">
              <a:solidFill>
                <a:srgbClr val="EE1C25"/>
              </a:solidFill>
            </a:endParaRPr>
          </a:p>
          <a:p>
            <a:pPr eaLnBrk="1" hangingPunct="1"/>
            <a:r>
              <a:rPr lang="fr-FR" b="1" i="1" smtClean="0">
                <a:solidFill>
                  <a:srgbClr val="EE1C25"/>
                </a:solidFill>
              </a:rPr>
              <a:t>SUPPRIMER UNE DES DEUX DIAPOS  20 OU 21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DA1359DF-3398-4006-9214-E938CDE230DD}" type="slidenum">
              <a:rPr lang="fr-FR" smtClean="0"/>
              <a:pPr defTabSz="949325"/>
              <a:t>19</a:t>
            </a:fld>
            <a:endParaRPr lang="fr-FR" smtClean="0"/>
          </a:p>
        </p:txBody>
      </p:sp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« lier»  l’expression « </a:t>
            </a:r>
            <a:r>
              <a:rPr lang="fr-FR" b="1" i="1" smtClean="0"/>
              <a:t>fenêtres sous le vent </a:t>
            </a:r>
            <a:r>
              <a:rPr lang="fr-FR" smtClean="0"/>
              <a:t>»  en la mettant en continuité sur la même ligne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B62F849E-80C4-4B3F-8564-ACE6224EB9BD}" type="slidenum">
              <a:rPr lang="fr-FR" smtClean="0"/>
              <a:pPr defTabSz="949325"/>
              <a:t>2</a:t>
            </a:fld>
            <a:endParaRPr lang="fr-FR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899300FC-E814-4E6B-8753-A52B967785E4}" type="slidenum">
              <a:rPr lang="fr-FR" smtClean="0"/>
              <a:pPr defTabSz="949325"/>
              <a:t>20</a:t>
            </a:fld>
            <a:endParaRPr lang="fr-FR" smtClean="0"/>
          </a:p>
        </p:txBody>
      </p:sp>
      <p:sp>
        <p:nvSpPr>
          <p:cNvPr id="59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73DD9FD2-6A96-4592-9A4E-6BE7B26C1DB3}" type="slidenum">
              <a:rPr lang="fr-FR" smtClean="0"/>
              <a:pPr defTabSz="949325"/>
              <a:t>21</a:t>
            </a:fld>
            <a:endParaRPr lang="fr-FR" smtClean="0"/>
          </a:p>
        </p:txBody>
      </p:sp>
      <p:sp>
        <p:nvSpPr>
          <p:cNvPr id="61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voirE</a:t>
            </a:r>
            <a:endParaRPr lang="fr-FR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A18FD18D-1518-4F73-B80B-8871756E33AD}" type="slidenum">
              <a:rPr lang="fr-FR" smtClean="0"/>
              <a:pPr defTabSz="949325"/>
              <a:t>22</a:t>
            </a:fld>
            <a:endParaRPr lang="fr-FR" smtClean="0"/>
          </a:p>
        </p:txBody>
      </p:sp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« la table » </a:t>
            </a:r>
            <a:r>
              <a:rPr lang="fr-FR" smtClean="0">
                <a:sym typeface="Wingdings" pitchFamily="2" charset="2"/>
              </a:rPr>
              <a:t> « les tables »</a:t>
            </a:r>
          </a:p>
          <a:p>
            <a:pPr eaLnBrk="1" hangingPunct="1"/>
            <a:endParaRPr lang="fr-FR" smtClean="0">
              <a:sym typeface="Wingdings" pitchFamily="2" charset="2"/>
            </a:endParaRPr>
          </a:p>
          <a:p>
            <a:pPr eaLnBrk="1" hangingPunct="1"/>
            <a:r>
              <a:rPr lang="fr-FR" smtClean="0">
                <a:sym typeface="Wingdings" pitchFamily="2" charset="2"/>
              </a:rPr>
              <a:t>« en cas d’explosion » : ce sera probablement difficile parce que trop tard, plutôt « </a:t>
            </a:r>
            <a:r>
              <a:rPr lang="fr-FR" i="1" smtClean="0">
                <a:sym typeface="Wingdings" pitchFamily="2" charset="2"/>
              </a:rPr>
              <a:t>en cas de </a:t>
            </a:r>
            <a:r>
              <a:rPr lang="fr-FR" b="1" i="1" smtClean="0">
                <a:sym typeface="Wingdings" pitchFamily="2" charset="2"/>
              </a:rPr>
              <a:t>risque </a:t>
            </a:r>
            <a:r>
              <a:rPr lang="fr-FR" i="1" smtClean="0">
                <a:sym typeface="Wingdings" pitchFamily="2" charset="2"/>
              </a:rPr>
              <a:t>d’explosion</a:t>
            </a:r>
            <a:r>
              <a:rPr lang="fr-FR" smtClean="0">
                <a:sym typeface="Wingdings" pitchFamily="2" charset="2"/>
              </a:rPr>
              <a:t> » ?</a:t>
            </a:r>
          </a:p>
          <a:p>
            <a:pPr eaLnBrk="1" hangingPunct="1"/>
            <a:endParaRPr lang="fr-FR" smtClean="0">
              <a:sym typeface="Wingdings" pitchFamily="2" charset="2"/>
            </a:endParaRPr>
          </a:p>
          <a:p>
            <a:pPr eaLnBrk="1" hangingPunct="1"/>
            <a:r>
              <a:rPr lang="fr-FR" smtClean="0">
                <a:sym typeface="Wingdings" pitchFamily="2" charset="2"/>
              </a:rPr>
              <a:t>Faux plafonds   « </a:t>
            </a:r>
            <a:r>
              <a:rPr lang="fr-FR" i="1" smtClean="0">
                <a:sym typeface="Wingdings" pitchFamily="2" charset="2"/>
              </a:rPr>
              <a:t>faux-plafonds</a:t>
            </a:r>
            <a:r>
              <a:rPr lang="fr-FR" smtClean="0">
                <a:sym typeface="Wingdings" pitchFamily="2" charset="2"/>
              </a:rPr>
              <a:t> »</a:t>
            </a:r>
          </a:p>
          <a:p>
            <a:pPr eaLnBrk="1" hangingPunct="1"/>
            <a:endParaRPr lang="fr-FR" smtClean="0">
              <a:sym typeface="Wingdings" pitchFamily="2" charset="2"/>
            </a:endParaRPr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23690178-3CE9-4245-9292-8594C25BD74A}" type="slidenum">
              <a:rPr lang="fr-FR" smtClean="0"/>
              <a:pPr defTabSz="949325"/>
              <a:t>23</a:t>
            </a:fld>
            <a:endParaRPr lang="fr-FR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F24A8DB0-19E8-4320-B970-91C5B88D25AE}" type="slidenum">
              <a:rPr lang="fr-FR" smtClean="0"/>
              <a:pPr defTabSz="949325"/>
              <a:t>24</a:t>
            </a:fld>
            <a:endParaRPr lang="fr-FR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08050" eaLnBrk="1" hangingPunct="1"/>
            <a:r>
              <a:rPr lang="fr-FR" smtClean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Il me semble prudent de prévenir systématiquement un adulte avant qu’il ne soit trop tard, d’où : « </a:t>
            </a:r>
            <a:r>
              <a:rPr lang="fr-FR" i="1" smtClean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prévenir </a:t>
            </a:r>
            <a:r>
              <a:rPr lang="fr-FR" b="1" i="1" smtClean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si besoin </a:t>
            </a:r>
            <a:r>
              <a:rPr lang="fr-FR" i="1" smtClean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un adulte</a:t>
            </a:r>
            <a:r>
              <a:rPr lang="fr-FR" b="1" smtClean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 »      </a:t>
            </a:r>
            <a:r>
              <a:rPr lang="fr-FR" b="1" smtClean="0">
                <a:solidFill>
                  <a:srgbClr val="000000"/>
                </a:solidFill>
                <a:latin typeface="Futura Md BT"/>
                <a:cs typeface="Times New Roman" pitchFamily="18" charset="0"/>
                <a:sym typeface="Wingdings" pitchFamily="2" charset="2"/>
              </a:rPr>
              <a:t>    « </a:t>
            </a:r>
            <a:r>
              <a:rPr lang="fr-FR" b="1" i="1" smtClean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prévenir un adulte</a:t>
            </a:r>
            <a:r>
              <a:rPr lang="fr-FR" b="1" smtClean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 »</a:t>
            </a:r>
          </a:p>
          <a:p>
            <a:pPr defTabSz="908050" eaLnBrk="1" hangingPunct="1"/>
            <a:endParaRPr lang="fr-FR" b="1" smtClean="0">
              <a:solidFill>
                <a:srgbClr val="000000"/>
              </a:solidFill>
              <a:latin typeface="Futura Md BT"/>
              <a:cs typeface="Times New Roman" pitchFamily="18" charset="0"/>
            </a:endParaRPr>
          </a:p>
          <a:p>
            <a:pPr defTabSz="908050" eaLnBrk="1" hangingPunct="1"/>
            <a:endParaRPr lang="fr-FR" b="1" smtClean="0">
              <a:solidFill>
                <a:srgbClr val="000000"/>
              </a:solidFill>
              <a:latin typeface="Futura Md BT"/>
              <a:cs typeface="Times New Roman" pitchFamily="18" charset="0"/>
            </a:endParaRPr>
          </a:p>
          <a:p>
            <a:pPr defTabSz="908050" eaLnBrk="1" hangingPunct="1"/>
            <a:endParaRPr lang="fr-FR" b="1" smtClean="0">
              <a:solidFill>
                <a:srgbClr val="000000"/>
              </a:solidFill>
              <a:latin typeface="Futura Md BT"/>
              <a:cs typeface="Times New Roman" pitchFamily="18" charset="0"/>
            </a:endParaRPr>
          </a:p>
          <a:p>
            <a:pPr defTabSz="908050" eaLnBrk="1" hangingPunct="1"/>
            <a:r>
              <a:rPr lang="fr-FR" b="1" smtClean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Virgule </a:t>
            </a:r>
            <a:r>
              <a:rPr lang="fr-FR" smtClean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après (PSC1)</a:t>
            </a:r>
            <a:endParaRPr lang="fr-FR" b="1" smtClean="0">
              <a:latin typeface="Futura Md BT"/>
              <a:cs typeface="Times New Roman" pitchFamily="18" charset="0"/>
            </a:endParaRPr>
          </a:p>
          <a:p>
            <a:pPr defTabSz="908050" eaLnBrk="1" hangingPunct="1"/>
            <a:endParaRPr lang="fr-FR" b="1" smtClean="0">
              <a:latin typeface="Futura Md BT"/>
              <a:cs typeface="Times New Roman" pitchFamily="18" charset="0"/>
            </a:endParaRPr>
          </a:p>
          <a:p>
            <a:pPr defTabSz="90805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8B544E31-0A60-4559-9B57-2EFA2A5399B9}" type="slidenum">
              <a:rPr lang="fr-FR" smtClean="0"/>
              <a:pPr defTabSz="949325"/>
              <a:t>25</a:t>
            </a:fld>
            <a:endParaRPr lang="fr-FR" smtClean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E12EB824-6A90-46BD-ADC0-D1DE3B7CB2DE}" type="slidenum">
              <a:rPr lang="fr-FR" smtClean="0"/>
              <a:pPr defTabSz="949325"/>
              <a:t>3</a:t>
            </a:fld>
            <a:endParaRPr lang="fr-FR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Correction sur « De vent » </a:t>
            </a:r>
            <a:r>
              <a:rPr lang="fr-FR" smtClean="0">
                <a:sym typeface="Wingdings" pitchFamily="2" charset="2"/>
              </a:rPr>
              <a:t> « de vent »</a:t>
            </a: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377E65B3-B79D-47D6-ACB3-65717C1A4CE3}" type="slidenum">
              <a:rPr lang="fr-FR" smtClean="0"/>
              <a:pPr defTabSz="949325"/>
              <a:t>4</a:t>
            </a:fld>
            <a:endParaRPr lang="fr-FR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19524FEF-503E-4840-BE3B-B147E67E630F}" type="slidenum">
              <a:rPr lang="fr-FR" smtClean="0"/>
              <a:pPr defTabSz="949325"/>
              <a:t>5</a:t>
            </a:fld>
            <a:endParaRPr lang="fr-FR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« </a:t>
            </a:r>
            <a:r>
              <a:rPr lang="fr-FR" i="1" smtClean="0">
                <a:solidFill>
                  <a:srgbClr val="FF0000"/>
                </a:solidFill>
              </a:rPr>
              <a:t>générateur de danger</a:t>
            </a:r>
            <a:r>
              <a:rPr lang="fr-FR" smtClean="0"/>
              <a:t> » ? Pour moi c’est plutôt simplement « danger », ou alors « générateur de risque »  ?</a:t>
            </a:r>
          </a:p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Remplacer m2 par </a:t>
            </a:r>
            <a:r>
              <a:rPr lang="fr-FR" b="1" smtClean="0"/>
              <a:t>m²</a:t>
            </a:r>
            <a:r>
              <a:rPr lang="fr-FR" smtClean="0"/>
              <a:t>, et </a:t>
            </a:r>
            <a:r>
              <a:rPr lang="fr-FR" b="1" smtClean="0">
                <a:solidFill>
                  <a:srgbClr val="FF0000"/>
                </a:solidFill>
              </a:rPr>
              <a:t>km/ h </a:t>
            </a:r>
            <a:r>
              <a:rPr lang="fr-FR" smtClean="0"/>
              <a:t>par </a:t>
            </a:r>
            <a:r>
              <a:rPr lang="fr-FR" b="1" smtClean="0"/>
              <a:t>km/h</a:t>
            </a:r>
            <a:r>
              <a:rPr lang="fr-FR" smtClean="0"/>
              <a:t> sans intervalle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La dernière phrase se lirait plus facilement (parallélisme avec les deux types suivants) avec « sur une étendue limitée » plutôt que « d’étendue limitée »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…et suggérer à meteofrance de corriger sa page au moins pour les unités de mesures…</a:t>
            </a:r>
            <a:endParaRPr lang="fr-FR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68901749-DD13-41B1-853A-033C2677C340}" type="slidenum">
              <a:rPr lang="fr-FR" smtClean="0"/>
              <a:pPr defTabSz="949325"/>
              <a:t>6</a:t>
            </a:fld>
            <a:endParaRPr lang="fr-FR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5883F22E-DA49-4498-B97D-775546A5F381}" type="slidenum">
              <a:rPr lang="fr-FR" smtClean="0"/>
              <a:pPr defTabSz="949325"/>
              <a:t>7</a:t>
            </a:fld>
            <a:endParaRPr lang="fr-FR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Modif dernières lignes (juste mon agrément visuel…)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C101F4E9-9E23-4526-A4F2-8236D520B0DE}" type="slidenum">
              <a:rPr lang="fr-FR" smtClean="0"/>
              <a:pPr defTabSz="949325"/>
              <a:t>8</a:t>
            </a:fld>
            <a:endParaRPr lang="fr-FR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b="1" smtClean="0"/>
              <a:t>niveaux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FED5CDBB-E081-47DA-881F-B417D28DDF9E}" type="slidenum">
              <a:rPr lang="fr-FR" smtClean="0"/>
              <a:pPr defTabSz="949325"/>
              <a:t>9</a:t>
            </a:fld>
            <a:endParaRPr lang="fr-FR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Je mettrais bien arbres au pluriel dans la 3</a:t>
            </a:r>
            <a:r>
              <a:rPr lang="fr-FR" baseline="30000" smtClean="0"/>
              <a:t>e</a:t>
            </a:r>
            <a:r>
              <a:rPr lang="fr-FR" smtClean="0"/>
              <a:t> ligne, nonobstant l’écriture de meteofrance…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La dernière phrase n’est-elle pas, ici,  plutôt redondante avec la 1</a:t>
            </a:r>
            <a:r>
              <a:rPr lang="fr-FR" baseline="30000" smtClean="0"/>
              <a:t>ère</a:t>
            </a:r>
            <a:r>
              <a:rPr lang="fr-FR" smtClean="0"/>
              <a:t> ?</a:t>
            </a:r>
          </a:p>
          <a:p>
            <a:pPr eaLnBrk="1" hangingPunct="1"/>
            <a:r>
              <a:rPr lang="fr-FR" smtClean="0"/>
              <a:t>En faire une seule ? :</a:t>
            </a:r>
          </a:p>
          <a:p>
            <a:pPr eaLnBrk="1" hangingPunct="1"/>
            <a:r>
              <a:rPr lang="fr-FR" i="1" smtClean="0"/>
              <a:t>« Quelques dégâts peuvent affecter les réseaux d’électricité et de téléphone, voire provoquer des coupures pendant des durées relativement importantes. »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64F7-6B60-4140-B7B4-92C41B485B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1E755-BCF3-4394-8622-0DAEA9A3AD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69F7-99D6-4FD1-8F45-0990295D7C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B047C-BD43-461B-BF79-EC00FA1898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48FB-4EFF-4340-BBF8-1E1D341F40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C972-50C0-40B7-80C5-056589F0EA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EA0D-943C-4DF4-91C8-64B8A5E5CB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6F3E-D1AB-4B35-9971-4E7410F94C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B5C2-D722-4CCC-9371-C819543930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52F64-CA70-4D80-957E-6F497802A0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44C0-BC51-4624-BD34-F7AFF89051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77E74843-794F-4561-A598-889F38E6F0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13592" y="203196"/>
            <a:ext cx="8424007" cy="643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3" name="Text Box 1044"/>
          <p:cNvSpPr txBox="1">
            <a:spLocks noChangeArrowheads="1"/>
          </p:cNvSpPr>
          <p:nvPr/>
        </p:nvSpPr>
        <p:spPr bwMode="auto">
          <a:xfrm>
            <a:off x="81502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5" name="Rectangle 3"/>
          <p:cNvSpPr>
            <a:spLocks noChangeArrowheads="1"/>
          </p:cNvSpPr>
          <p:nvPr/>
        </p:nvSpPr>
        <p:spPr bwMode="auto">
          <a:xfrm>
            <a:off x="381000" y="215899"/>
            <a:ext cx="8251825" cy="920751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2800" b="1" i="0" dirty="0">
                <a:solidFill>
                  <a:schemeClr val="bg1"/>
                </a:solidFill>
                <a:latin typeface="Futura Md BT"/>
                <a:cs typeface="Times New Roman" pitchFamily="18" charset="0"/>
              </a:rPr>
              <a:t>Conséquences possibles</a:t>
            </a:r>
          </a:p>
        </p:txBody>
      </p:sp>
      <p:sp>
        <p:nvSpPr>
          <p:cNvPr id="37892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37893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1300163"/>
            <a:ext cx="3381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4470400" y="1284288"/>
            <a:ext cx="3898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b="1">
                <a:solidFill>
                  <a:srgbClr val="DA151B"/>
                </a:solidFill>
                <a:latin typeface="Comic Sans MS" pitchFamily="66" charset="0"/>
              </a:rPr>
              <a:t>Vigilance rouge</a:t>
            </a:r>
          </a:p>
        </p:txBody>
      </p:sp>
      <p:pic>
        <p:nvPicPr>
          <p:cNvPr id="37899" name="Picture 11" descr="conséquences vent rou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2185988"/>
            <a:ext cx="8277225" cy="43465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5" name="Rectangle 3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2800" b="1" i="0" dirty="0">
                <a:solidFill>
                  <a:schemeClr val="bg1"/>
                </a:solidFill>
                <a:latin typeface="Futura Md BT"/>
                <a:cs typeface="Times New Roman" pitchFamily="18" charset="0"/>
              </a:rPr>
              <a:t> </a:t>
            </a:r>
            <a:r>
              <a:rPr lang="fr-FR" sz="2800" b="1" i="0" dirty="0">
                <a:solidFill>
                  <a:schemeClr val="bg1"/>
                </a:solidFill>
              </a:rPr>
              <a:t>Comportement individuel pour le citoyen</a:t>
            </a:r>
          </a:p>
        </p:txBody>
      </p:sp>
      <p:sp>
        <p:nvSpPr>
          <p:cNvPr id="39940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2551113"/>
            <a:ext cx="8277225" cy="3608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2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1395413"/>
            <a:ext cx="3343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4279900" y="1423988"/>
            <a:ext cx="4187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b="1">
                <a:solidFill>
                  <a:srgbClr val="FF6600"/>
                </a:solidFill>
                <a:latin typeface="Comic Sans MS" pitchFamily="66" charset="0"/>
              </a:rPr>
              <a:t>Vigilance orange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5" name="Rectangle 3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2800" b="1" i="0" dirty="0">
                <a:solidFill>
                  <a:schemeClr val="bg1"/>
                </a:solidFill>
                <a:latin typeface="Futura Md BT"/>
                <a:cs typeface="Times New Roman" pitchFamily="18" charset="0"/>
              </a:rPr>
              <a:t>Comportement individuel pour le citoyen</a:t>
            </a:r>
          </a:p>
        </p:txBody>
      </p:sp>
      <p:sp>
        <p:nvSpPr>
          <p:cNvPr id="41988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41989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1403350"/>
            <a:ext cx="3381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" y="2190750"/>
            <a:ext cx="8277225" cy="436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470400" y="1366838"/>
            <a:ext cx="3898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b="1">
                <a:solidFill>
                  <a:srgbClr val="DA151B"/>
                </a:solidFill>
                <a:latin typeface="Comic Sans MS" pitchFamily="66" charset="0"/>
              </a:rPr>
              <a:t>Vigilance rouge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Se protéger  =  se mettre à l’abri</a:t>
            </a:r>
          </a:p>
        </p:txBody>
      </p:sp>
      <p:pic>
        <p:nvPicPr>
          <p:cNvPr id="1386499" name="Picture 3" descr="G:\Images\Picto ABRI IPP.jpg"/>
          <p:cNvPicPr>
            <a:picLocks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170488" y="2419897"/>
            <a:ext cx="2519362" cy="252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386500" name="Picture 4" descr="G:\Images\Picto entrez dans batiment en dur.jpg"/>
          <p:cNvPicPr>
            <a:picLocks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319213" y="2463180"/>
            <a:ext cx="2519362" cy="252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449263" y="5489575"/>
            <a:ext cx="833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2700" b="1" i="0">
                <a:latin typeface="Futura Md BT"/>
              </a:rPr>
              <a:t>Rentrer dans un bâtiment en dur et s’y enfermer.</a:t>
            </a:r>
          </a:p>
        </p:txBody>
      </p:sp>
      <p:sp>
        <p:nvSpPr>
          <p:cNvPr id="44039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1038225" y="1489075"/>
            <a:ext cx="6778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fr-FR" sz="2700" b="1" i="0">
                <a:solidFill>
                  <a:srgbClr val="FFFF00"/>
                </a:solidFill>
                <a:latin typeface="Futura Md BT"/>
              </a:rPr>
              <a:t>comportement individuel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5" name="Rectangle 3"/>
          <p:cNvSpPr>
            <a:spLocks noChangeArrowheads="1"/>
          </p:cNvSpPr>
          <p:nvPr/>
        </p:nvSpPr>
        <p:spPr bwMode="auto">
          <a:xfrm>
            <a:off x="381000" y="292100"/>
            <a:ext cx="8251825" cy="119626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2800" b="1" i="0" dirty="0">
                <a:solidFill>
                  <a:schemeClr val="bg1"/>
                </a:solidFill>
                <a:latin typeface="Futura Md BT"/>
                <a:cs typeface="Times New Roman" pitchFamily="18" charset="0"/>
              </a:rPr>
              <a:t>Déclenchement du PPMS </a:t>
            </a:r>
          </a:p>
          <a:p>
            <a:pPr algn="ctr">
              <a:defRPr/>
            </a:pPr>
            <a:r>
              <a:rPr lang="fr-FR" sz="2800" b="1" i="0" dirty="0">
                <a:solidFill>
                  <a:schemeClr val="bg1"/>
                </a:solidFill>
                <a:latin typeface="Futura Md BT"/>
                <a:cs typeface="Times New Roman" pitchFamily="18" charset="0"/>
              </a:rPr>
              <a:t>au collège ou au lycée</a:t>
            </a:r>
          </a:p>
        </p:txBody>
      </p:sp>
      <p:pic>
        <p:nvPicPr>
          <p:cNvPr id="1370120" name="Picture 8" descr="Picto entrez dans batiment en dur"/>
          <p:cNvPicPr>
            <a:picLocks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54991" y="2490520"/>
            <a:ext cx="2519362" cy="252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1131888" y="5414963"/>
            <a:ext cx="67786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fr-FR" sz="2700" b="1" i="0">
                <a:latin typeface="Futura Md BT"/>
              </a:rPr>
              <a:t>Entrer dans le bâtiment dans le calme                      et rejoindre la zone de mise à l’abri.</a:t>
            </a:r>
          </a:p>
        </p:txBody>
      </p:sp>
      <p:pic>
        <p:nvPicPr>
          <p:cNvPr id="1370122" name="Picture 10" descr="Nouveau picto zone de MAA"/>
          <p:cNvPicPr>
            <a:picLocks noChangeArrowheads="1"/>
          </p:cNvPicPr>
          <p:nvPr/>
        </p:nvPicPr>
        <p:blipFill>
          <a:blip r:embed="rId4" cstate="print">
            <a:lum bright="20000" contrast="10000"/>
            <a:extLst/>
          </a:blip>
          <a:srcRect/>
          <a:stretch>
            <a:fillRect/>
          </a:stretch>
        </p:blipFill>
        <p:spPr bwMode="auto">
          <a:xfrm>
            <a:off x="6066162" y="2480995"/>
            <a:ext cx="2519364" cy="2519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6087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53570" y="2522433"/>
            <a:ext cx="2491685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112838" y="1730375"/>
            <a:ext cx="6778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fr-FR" sz="2700" b="1" i="0">
                <a:solidFill>
                  <a:srgbClr val="FFFF00"/>
                </a:solidFill>
                <a:latin typeface="Futura Md BT"/>
              </a:rPr>
              <a:t>comportement collectif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9" name="Rectangle 1027"/>
          <p:cNvSpPr>
            <a:spLocks noChangeArrowheads="1"/>
          </p:cNvSpPr>
          <p:nvPr/>
        </p:nvSpPr>
        <p:spPr bwMode="auto">
          <a:xfrm>
            <a:off x="381000" y="292099"/>
            <a:ext cx="8251825" cy="1368749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/>
                <a:cs typeface="Times New Roman" pitchFamily="18" charset="0"/>
              </a:rPr>
              <a:t>Déclenchement du PPMS </a:t>
            </a:r>
          </a:p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/>
                <a:cs typeface="Times New Roman" pitchFamily="18" charset="0"/>
              </a:rPr>
              <a:t>au </a:t>
            </a:r>
            <a:r>
              <a:rPr lang="fr-FR" sz="3200" b="1" i="0" dirty="0" smtClean="0">
                <a:solidFill>
                  <a:schemeClr val="bg1"/>
                </a:solidFill>
                <a:latin typeface="Futura Md BT"/>
                <a:cs typeface="Times New Roman" pitchFamily="18" charset="0"/>
              </a:rPr>
              <a:t>collège</a:t>
            </a:r>
            <a:endParaRPr lang="fr-FR" sz="3200" b="1" i="0" dirty="0">
              <a:solidFill>
                <a:schemeClr val="bg1"/>
              </a:solidFill>
              <a:latin typeface="Futura Md BT"/>
              <a:cs typeface="Times New Roman" pitchFamily="18" charset="0"/>
            </a:endParaRPr>
          </a:p>
        </p:txBody>
      </p:sp>
      <p:sp>
        <p:nvSpPr>
          <p:cNvPr id="48132" name="Text Box 1031"/>
          <p:cNvSpPr txBox="1">
            <a:spLocks noChangeArrowheads="1"/>
          </p:cNvSpPr>
          <p:nvPr/>
        </p:nvSpPr>
        <p:spPr bwMode="auto">
          <a:xfrm>
            <a:off x="523875" y="5135563"/>
            <a:ext cx="809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700" b="1" i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Ne pas oublier d’aider les personnes en situation de handicap.</a:t>
            </a:r>
          </a:p>
        </p:txBody>
      </p:sp>
      <p:pic>
        <p:nvPicPr>
          <p:cNvPr id="6" name="Image 5"/>
          <p:cNvPicPr preferRelativeResize="0"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185677" y="2210150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134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9" name="Rectangle 1027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Se protéger dans la zone de mise à l’abri</a:t>
            </a:r>
          </a:p>
        </p:txBody>
      </p:sp>
      <p:sp>
        <p:nvSpPr>
          <p:cNvPr id="50180" name="Text Box 1031"/>
          <p:cNvSpPr txBox="1">
            <a:spLocks noChangeArrowheads="1"/>
          </p:cNvSpPr>
          <p:nvPr/>
        </p:nvSpPr>
        <p:spPr bwMode="auto">
          <a:xfrm>
            <a:off x="541338" y="4713288"/>
            <a:ext cx="8251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700" b="1" i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Fermer les portes donnant à l’extérieur                et les fenêtres</a:t>
            </a:r>
          </a:p>
        </p:txBody>
      </p:sp>
      <p:sp>
        <p:nvSpPr>
          <p:cNvPr id="1366024" name="Text Box 1032"/>
          <p:cNvSpPr txBox="1">
            <a:spLocks noChangeArrowheads="1"/>
          </p:cNvSpPr>
          <p:nvPr/>
        </p:nvSpPr>
        <p:spPr bwMode="auto">
          <a:xfrm>
            <a:off x="215900" y="5799299"/>
            <a:ext cx="8599488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Futura Md BT"/>
              </a:rPr>
              <a:t>Objectif   </a:t>
            </a:r>
            <a:r>
              <a:rPr lang="fr-FR" b="1" i="0" dirty="0">
                <a:solidFill>
                  <a:schemeClr val="bg1"/>
                </a:solidFill>
                <a:latin typeface="Futura Md BT"/>
              </a:rPr>
              <a:t>&gt;</a:t>
            </a:r>
            <a:r>
              <a:rPr lang="fr-FR" b="1" dirty="0">
                <a:solidFill>
                  <a:schemeClr val="bg1"/>
                </a:solidFill>
                <a:latin typeface="Futura Md BT"/>
              </a:rPr>
              <a:t>   empêcher l’air de s’engouffrer dans la pièce</a:t>
            </a:r>
          </a:p>
        </p:txBody>
      </p:sp>
      <p:sp>
        <p:nvSpPr>
          <p:cNvPr id="50184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11" name="Image 10"/>
          <p:cNvPicPr preferRelativeResize="0"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59794" y="1838239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/>
          <p:cNvPicPr preferRelativeResize="0"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07282" y="1819189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9" name="Rectangle 1027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Se protéger dans la zone de mise à l’abri</a:t>
            </a:r>
          </a:p>
        </p:txBody>
      </p:sp>
      <p:sp>
        <p:nvSpPr>
          <p:cNvPr id="52228" name="Text Box 1031"/>
          <p:cNvSpPr txBox="1">
            <a:spLocks noChangeArrowheads="1"/>
          </p:cNvSpPr>
          <p:nvPr/>
        </p:nvSpPr>
        <p:spPr bwMode="auto">
          <a:xfrm>
            <a:off x="2933700" y="4578350"/>
            <a:ext cx="39385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700" b="1" i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Fermer les volets. </a:t>
            </a:r>
          </a:p>
        </p:txBody>
      </p:sp>
      <p:sp>
        <p:nvSpPr>
          <p:cNvPr id="1366024" name="Text Box 1032"/>
          <p:cNvSpPr txBox="1">
            <a:spLocks noChangeArrowheads="1"/>
          </p:cNvSpPr>
          <p:nvPr/>
        </p:nvSpPr>
        <p:spPr bwMode="auto">
          <a:xfrm>
            <a:off x="215900" y="5580973"/>
            <a:ext cx="8599488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Futura Md BT"/>
              </a:rPr>
              <a:t>Objectif   </a:t>
            </a:r>
            <a:r>
              <a:rPr lang="fr-FR" b="1" i="0" dirty="0">
                <a:solidFill>
                  <a:schemeClr val="bg1"/>
                </a:solidFill>
                <a:latin typeface="Futura Md BT"/>
              </a:rPr>
              <a:t>&gt;</a:t>
            </a:r>
            <a:r>
              <a:rPr lang="fr-FR" b="1" dirty="0">
                <a:solidFill>
                  <a:schemeClr val="bg1"/>
                </a:solidFill>
                <a:latin typeface="Futura Md BT"/>
              </a:rPr>
              <a:t>   réduire le risque que la vitre explose ou soit cassée par divers objets projetés par le vent</a:t>
            </a:r>
          </a:p>
        </p:txBody>
      </p:sp>
      <p:sp>
        <p:nvSpPr>
          <p:cNvPr id="52232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sp>
        <p:nvSpPr>
          <p:cNvPr id="52233" name="ZoneTexte 1"/>
          <p:cNvSpPr txBox="1">
            <a:spLocks noChangeArrowheads="1"/>
          </p:cNvSpPr>
          <p:nvPr/>
        </p:nvSpPr>
        <p:spPr bwMode="auto">
          <a:xfrm>
            <a:off x="381000" y="1698625"/>
            <a:ext cx="3929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 </a:t>
            </a:r>
          </a:p>
          <a:p>
            <a:r>
              <a:rPr lang="fr-FR" sz="1400"/>
              <a:t> </a:t>
            </a:r>
          </a:p>
          <a:p>
            <a:r>
              <a:rPr lang="fr-FR" sz="1400" b="1"/>
              <a:t> </a:t>
            </a:r>
            <a:endParaRPr lang="fr-FR" sz="1400"/>
          </a:p>
        </p:txBody>
      </p:sp>
      <p:pic>
        <p:nvPicPr>
          <p:cNvPr id="10" name="Image 9"/>
          <p:cNvPicPr preferRelativeResize="0"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127283" y="1698171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9" name="Rectangle 1027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Se protéger dans la zone de mise à l’abri</a:t>
            </a:r>
          </a:p>
        </p:txBody>
      </p:sp>
      <p:sp>
        <p:nvSpPr>
          <p:cNvPr id="1366024" name="Text Box 1032"/>
          <p:cNvSpPr txBox="1">
            <a:spLocks noChangeArrowheads="1"/>
          </p:cNvSpPr>
          <p:nvPr/>
        </p:nvSpPr>
        <p:spPr bwMode="auto">
          <a:xfrm>
            <a:off x="215900" y="5625423"/>
            <a:ext cx="8599488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Futura Md BT"/>
              </a:rPr>
              <a:t>Objectif   </a:t>
            </a:r>
            <a:r>
              <a:rPr lang="fr-FR" b="1" i="0" dirty="0">
                <a:solidFill>
                  <a:schemeClr val="bg1"/>
                </a:solidFill>
                <a:latin typeface="Futura Md BT"/>
              </a:rPr>
              <a:t>&gt;</a:t>
            </a:r>
            <a:r>
              <a:rPr lang="fr-FR" b="1" dirty="0">
                <a:solidFill>
                  <a:schemeClr val="bg1"/>
                </a:solidFill>
                <a:latin typeface="Futura Md BT"/>
              </a:rPr>
              <a:t>   limiter la dispersion des morceaux de verre en cas d’explosion de la vitre</a:t>
            </a:r>
          </a:p>
        </p:txBody>
      </p:sp>
      <p:sp>
        <p:nvSpPr>
          <p:cNvPr id="54279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sp>
        <p:nvSpPr>
          <p:cNvPr id="54280" name="ZoneTexte 1"/>
          <p:cNvSpPr txBox="1">
            <a:spLocks noChangeArrowheads="1"/>
          </p:cNvSpPr>
          <p:nvPr/>
        </p:nvSpPr>
        <p:spPr bwMode="auto">
          <a:xfrm>
            <a:off x="381000" y="1698625"/>
            <a:ext cx="3929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 </a:t>
            </a:r>
          </a:p>
          <a:p>
            <a:r>
              <a:rPr lang="fr-FR" sz="1400"/>
              <a:t> </a:t>
            </a:r>
          </a:p>
          <a:p>
            <a:r>
              <a:rPr lang="fr-FR" sz="1400" b="1"/>
              <a:t> </a:t>
            </a:r>
            <a:endParaRPr lang="fr-FR" sz="14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807874" y="1800048"/>
            <a:ext cx="2520001" cy="251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4282" name="Text Box 1031"/>
          <p:cNvSpPr txBox="1">
            <a:spLocks noChangeArrowheads="1"/>
          </p:cNvSpPr>
          <p:nvPr/>
        </p:nvSpPr>
        <p:spPr bwMode="auto">
          <a:xfrm>
            <a:off x="3609975" y="4530725"/>
            <a:ext cx="4330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700" b="1" i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Renforcer la solidité des grandes baies vitrées</a:t>
            </a:r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7016750" y="2289175"/>
            <a:ext cx="19732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>
                <a:solidFill>
                  <a:schemeClr val="bg1"/>
                </a:solidFill>
                <a:latin typeface="Comic Sans MS" pitchFamily="66" charset="0"/>
              </a:rPr>
              <a:t>Ruban </a:t>
            </a:r>
          </a:p>
          <a:p>
            <a:pPr>
              <a:spcBef>
                <a:spcPct val="50000"/>
              </a:spcBef>
            </a:pPr>
            <a:r>
              <a:rPr lang="fr-FR" sz="2000" b="1" i="0">
                <a:solidFill>
                  <a:schemeClr val="bg1"/>
                </a:solidFill>
                <a:latin typeface="Comic Sans MS" pitchFamily="66" charset="0"/>
              </a:rPr>
              <a:t>adhésif</a:t>
            </a:r>
          </a:p>
          <a:p>
            <a:pPr>
              <a:spcBef>
                <a:spcPct val="50000"/>
              </a:spcBef>
            </a:pPr>
            <a:r>
              <a:rPr lang="fr-FR" sz="2000" i="0">
                <a:solidFill>
                  <a:schemeClr val="bg1"/>
                </a:solidFill>
                <a:latin typeface="Comic Sans MS" pitchFamily="66" charset="0"/>
              </a:rPr>
              <a:t>(« zébrage »)</a:t>
            </a:r>
          </a:p>
        </p:txBody>
      </p:sp>
      <p:sp>
        <p:nvSpPr>
          <p:cNvPr id="54284" name="Line 13"/>
          <p:cNvSpPr>
            <a:spLocks noChangeShapeType="1"/>
          </p:cNvSpPr>
          <p:nvPr/>
        </p:nvSpPr>
        <p:spPr bwMode="auto">
          <a:xfrm flipH="1">
            <a:off x="5500688" y="2998788"/>
            <a:ext cx="1412875" cy="0"/>
          </a:xfrm>
          <a:prstGeom prst="line">
            <a:avLst/>
          </a:prstGeom>
          <a:noFill/>
          <a:ln w="476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9" name="Image 8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78341" y="1804200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4286" name="Text Box 1031"/>
          <p:cNvSpPr txBox="1">
            <a:spLocks noChangeArrowheads="1"/>
          </p:cNvSpPr>
          <p:nvPr/>
        </p:nvSpPr>
        <p:spPr bwMode="auto">
          <a:xfrm>
            <a:off x="392113" y="4483100"/>
            <a:ext cx="2390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700" b="1" i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Fermer</a:t>
            </a:r>
          </a:p>
          <a:p>
            <a:pPr algn="ctr"/>
            <a:r>
              <a:rPr lang="fr-FR" sz="2700" b="1" i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les rideaux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9" name="Rectangle 1027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Se protéger dans la zone de mise à l’abri</a:t>
            </a:r>
          </a:p>
        </p:txBody>
      </p:sp>
      <p:sp>
        <p:nvSpPr>
          <p:cNvPr id="56324" name="Text Box 1031"/>
          <p:cNvSpPr txBox="1">
            <a:spLocks noChangeArrowheads="1"/>
          </p:cNvSpPr>
          <p:nvPr/>
        </p:nvSpPr>
        <p:spPr bwMode="auto">
          <a:xfrm>
            <a:off x="508000" y="4227513"/>
            <a:ext cx="787400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700" b="1" i="0">
                <a:latin typeface="Futura Md BT"/>
                <a:cs typeface="Times New Roman" pitchFamily="18" charset="0"/>
              </a:rPr>
              <a:t>Organiser la zone de mise à l’abri </a:t>
            </a:r>
            <a:r>
              <a:rPr lang="fr-FR" i="0">
                <a:solidFill>
                  <a:schemeClr val="bg1"/>
                </a:solidFill>
                <a:latin typeface="Futura Md BT"/>
                <a:cs typeface="Times New Roman" pitchFamily="18" charset="0"/>
              </a:rPr>
              <a:t>                                           déplacer les tables pour s’éloigner </a:t>
            </a:r>
          </a:p>
          <a:p>
            <a:pPr algn="ctr"/>
            <a:r>
              <a:rPr lang="fr-FR" i="0">
                <a:solidFill>
                  <a:schemeClr val="bg1"/>
                </a:solidFill>
                <a:latin typeface="Futura Md BT"/>
                <a:cs typeface="Times New Roman" pitchFamily="18" charset="0"/>
              </a:rPr>
              <a:t>des fenêtres sous le vent et des verrières</a:t>
            </a:r>
          </a:p>
        </p:txBody>
      </p:sp>
      <p:sp>
        <p:nvSpPr>
          <p:cNvPr id="56325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046179" y="1561835"/>
            <a:ext cx="2690526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66024" name="Text Box 1032"/>
          <p:cNvSpPr txBox="1">
            <a:spLocks noChangeArrowheads="1"/>
          </p:cNvSpPr>
          <p:nvPr/>
        </p:nvSpPr>
        <p:spPr bwMode="auto">
          <a:xfrm>
            <a:off x="215900" y="5661936"/>
            <a:ext cx="8599488" cy="8309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>
                <a:solidFill>
                  <a:schemeClr val="bg1"/>
                </a:solidFill>
                <a:latin typeface="Futura Md BT"/>
              </a:rPr>
              <a:t>Objectif   </a:t>
            </a:r>
            <a:r>
              <a:rPr lang="fr-FR" b="1" i="0">
                <a:solidFill>
                  <a:schemeClr val="bg1"/>
                </a:solidFill>
                <a:latin typeface="Futura Md BT"/>
              </a:rPr>
              <a:t>&gt;</a:t>
            </a:r>
            <a:r>
              <a:rPr lang="fr-FR" b="1">
                <a:solidFill>
                  <a:schemeClr val="bg1"/>
                </a:solidFill>
                <a:latin typeface="Futura Md BT"/>
              </a:rPr>
              <a:t> </a:t>
            </a:r>
            <a:r>
              <a:rPr lang="fr-FR" b="1">
                <a:solidFill>
                  <a:schemeClr val="bg1"/>
                </a:solidFill>
              </a:rPr>
              <a:t>réduire le risque de blessure en cas de       bris de vitres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5" name="Rectangle 1031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Exercice </a:t>
            </a:r>
            <a:r>
              <a:rPr lang="fr-FR" sz="3200" b="1" i="0" dirty="0" smtClean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PPMS</a:t>
            </a:r>
            <a:endParaRPr lang="fr-FR" sz="3200" b="1" i="0" dirty="0">
              <a:solidFill>
                <a:schemeClr val="bg1"/>
              </a:solidFill>
              <a:latin typeface="Futura Md BT" pitchFamily="34" charset="0"/>
              <a:cs typeface="Times New Roman" pitchFamily="18" charset="0"/>
            </a:endParaRPr>
          </a:p>
        </p:txBody>
      </p:sp>
      <p:sp>
        <p:nvSpPr>
          <p:cNvPr id="17412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106" y="4090403"/>
            <a:ext cx="3048527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 preferRelativeResize="0"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1600000">
            <a:off x="167633" y="2029799"/>
            <a:ext cx="306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 preferRelativeResize="0"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668740" y="2011898"/>
            <a:ext cx="306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 preferRelativeResize="0"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 rot="21600000">
            <a:off x="5647571" y="4152463"/>
            <a:ext cx="306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 preferRelativeResize="0"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915813" y="2025334"/>
            <a:ext cx="306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 preferRelativeResize="0"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 rot="10800000" flipV="1">
            <a:off x="3024168" y="4175044"/>
            <a:ext cx="306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041"/>
          <p:cNvSpPr>
            <a:spLocks noChangeArrowheads="1"/>
          </p:cNvSpPr>
          <p:nvPr/>
        </p:nvSpPr>
        <p:spPr bwMode="auto">
          <a:xfrm>
            <a:off x="762000" y="2944813"/>
            <a:ext cx="7897813" cy="2287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fr-FR" sz="48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</a:t>
            </a:r>
            <a:r>
              <a:rPr lang="fr-FR" sz="4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Tempête accompagnée   d’orages violents</a:t>
            </a:r>
          </a:p>
          <a:p>
            <a:pPr algn="ctr" eaLnBrk="0" hangingPunct="0">
              <a:defRPr/>
            </a:pPr>
            <a:r>
              <a:rPr lang="fr-FR" sz="4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avec inondations</a:t>
            </a:r>
          </a:p>
        </p:txBody>
      </p:sp>
      <p:pic>
        <p:nvPicPr>
          <p:cNvPr id="17420" name="Imag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8763" y="2112963"/>
            <a:ext cx="11255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Imag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388" y="5178425"/>
            <a:ext cx="11144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Image 4"/>
          <p:cNvPicPr>
            <a:picLocks noChangeAspect="1"/>
          </p:cNvPicPr>
          <p:nvPr/>
        </p:nvPicPr>
        <p:blipFill>
          <a:blip r:embed="rId11">
            <a:lum bright="-20000" contrast="30000"/>
          </a:blip>
          <a:srcRect/>
          <a:stretch>
            <a:fillRect/>
          </a:stretch>
        </p:blipFill>
        <p:spPr bwMode="auto">
          <a:xfrm>
            <a:off x="2994025" y="1343025"/>
            <a:ext cx="30003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9" name="Rectangle 1027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La vie dans la zone de mise à l’abri</a:t>
            </a:r>
          </a:p>
        </p:txBody>
      </p:sp>
      <p:sp>
        <p:nvSpPr>
          <p:cNvPr id="58372" name="Text Box 1031"/>
          <p:cNvSpPr txBox="1">
            <a:spLocks noChangeArrowheads="1"/>
          </p:cNvSpPr>
          <p:nvPr/>
        </p:nvSpPr>
        <p:spPr bwMode="auto">
          <a:xfrm>
            <a:off x="1211263" y="4700588"/>
            <a:ext cx="27257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700" b="1" i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Ne pas s’agiter</a:t>
            </a:r>
          </a:p>
        </p:txBody>
      </p:sp>
      <p:sp>
        <p:nvSpPr>
          <p:cNvPr id="1366024" name="Text Box 1032"/>
          <p:cNvSpPr txBox="1">
            <a:spLocks noChangeArrowheads="1"/>
          </p:cNvSpPr>
          <p:nvPr/>
        </p:nvSpPr>
        <p:spPr bwMode="auto">
          <a:xfrm>
            <a:off x="215900" y="5729449"/>
            <a:ext cx="8599488" cy="56655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Futura Md BT"/>
              </a:rPr>
              <a:t>Objectif   </a:t>
            </a:r>
            <a:r>
              <a:rPr lang="fr-FR" b="1" i="0" dirty="0">
                <a:solidFill>
                  <a:schemeClr val="bg1"/>
                </a:solidFill>
                <a:latin typeface="Futura Md BT"/>
              </a:rPr>
              <a:t>&gt;  </a:t>
            </a:r>
            <a:r>
              <a:rPr lang="fr-FR" b="1" dirty="0">
                <a:solidFill>
                  <a:schemeClr val="bg1"/>
                </a:solidFill>
                <a:latin typeface="Futura Md BT"/>
              </a:rPr>
              <a:t>mieux contrôler son stress   </a:t>
            </a:r>
          </a:p>
        </p:txBody>
      </p:sp>
      <p:pic>
        <p:nvPicPr>
          <p:cNvPr id="3" name="Image 2"/>
          <p:cNvPicPr preferRelativeResize="0"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55803" y="1995487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09913" y="1995487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378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sp>
        <p:nvSpPr>
          <p:cNvPr id="58379" name="Text Box 1031"/>
          <p:cNvSpPr txBox="1">
            <a:spLocks noChangeArrowheads="1"/>
          </p:cNvSpPr>
          <p:nvPr/>
        </p:nvSpPr>
        <p:spPr bwMode="auto">
          <a:xfrm>
            <a:off x="5286375" y="4684713"/>
            <a:ext cx="25558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700" b="1" i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Rester assis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9" name="Rectangle 1027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La vie dans la zone de mise à l’abri</a:t>
            </a:r>
          </a:p>
        </p:txBody>
      </p:sp>
      <p:sp>
        <p:nvSpPr>
          <p:cNvPr id="60420" name="Text Box 1031"/>
          <p:cNvSpPr txBox="1">
            <a:spLocks noChangeArrowheads="1"/>
          </p:cNvSpPr>
          <p:nvPr/>
        </p:nvSpPr>
        <p:spPr bwMode="auto">
          <a:xfrm>
            <a:off x="474663" y="4606925"/>
            <a:ext cx="8097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700" b="1" i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Gérer l’attente = trouver des activités calmes pour s’occuper</a:t>
            </a:r>
          </a:p>
        </p:txBody>
      </p:sp>
      <p:sp>
        <p:nvSpPr>
          <p:cNvPr id="60421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9" name="Image 8"/>
          <p:cNvPicPr preferRelativeResize="0"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68300" y="1803399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 preferRelativeResize="0"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81044" y="1797049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 preferRelativeResize="0"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199188" y="1813377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66024" name="Text Box 1032"/>
          <p:cNvSpPr txBox="1">
            <a:spLocks noChangeArrowheads="1"/>
          </p:cNvSpPr>
          <p:nvPr/>
        </p:nvSpPr>
        <p:spPr bwMode="auto">
          <a:xfrm>
            <a:off x="282576" y="5638123"/>
            <a:ext cx="8599487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Futura Md BT"/>
              </a:rPr>
              <a:t>Objectif   </a:t>
            </a:r>
            <a:r>
              <a:rPr lang="fr-FR" b="1" i="0" dirty="0">
                <a:solidFill>
                  <a:schemeClr val="bg1"/>
                </a:solidFill>
                <a:latin typeface="Futura Md BT"/>
              </a:rPr>
              <a:t>&gt;</a:t>
            </a:r>
            <a:r>
              <a:rPr lang="fr-FR" b="1" dirty="0">
                <a:solidFill>
                  <a:schemeClr val="bg1"/>
                </a:solidFill>
                <a:latin typeface="Futura Md BT"/>
              </a:rPr>
              <a:t>  </a:t>
            </a:r>
            <a:r>
              <a:rPr lang="fr-FR" b="1" dirty="0">
                <a:solidFill>
                  <a:schemeClr val="bg1"/>
                </a:solidFill>
              </a:rPr>
              <a:t>réduire le stress, éviter les crises d’angoisse,  voire des petits malaises…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9" name="Rectangle 1027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Se protéger dans la zone de mise à l’abri</a:t>
            </a:r>
          </a:p>
        </p:txBody>
      </p:sp>
      <p:sp>
        <p:nvSpPr>
          <p:cNvPr id="62468" name="Text Box 1031"/>
          <p:cNvSpPr txBox="1">
            <a:spLocks noChangeArrowheads="1"/>
          </p:cNvSpPr>
          <p:nvPr/>
        </p:nvSpPr>
        <p:spPr bwMode="auto">
          <a:xfrm>
            <a:off x="215900" y="4265613"/>
            <a:ext cx="8599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700" b="1" i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Se réfugier sous les tables pour se protéger de l’explosion d’une baie vitrée ou d’une verrière.</a:t>
            </a:r>
          </a:p>
        </p:txBody>
      </p:sp>
      <p:sp>
        <p:nvSpPr>
          <p:cNvPr id="1366024" name="Text Box 1032"/>
          <p:cNvSpPr txBox="1">
            <a:spLocks noChangeArrowheads="1"/>
          </p:cNvSpPr>
          <p:nvPr/>
        </p:nvSpPr>
        <p:spPr bwMode="auto">
          <a:xfrm>
            <a:off x="215900" y="5296613"/>
            <a:ext cx="8599488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chemeClr val="bg1"/>
                </a:solidFill>
                <a:latin typeface="Futura Md BT"/>
              </a:rPr>
              <a:t>Objectif   </a:t>
            </a:r>
            <a:r>
              <a:rPr lang="fr-FR" b="1" i="0">
                <a:solidFill>
                  <a:schemeClr val="bg1"/>
                </a:solidFill>
                <a:latin typeface="Futura Md BT"/>
              </a:rPr>
              <a:t>&gt;</a:t>
            </a:r>
            <a:r>
              <a:rPr lang="fr-FR" b="1">
                <a:solidFill>
                  <a:schemeClr val="bg1"/>
                </a:solidFill>
                <a:latin typeface="Futura Md BT"/>
              </a:rPr>
              <a:t>   se protéger des chutes de faux-plafonds      et de projectiles divers avant de rejoindre une              autre pièce moins exposée.</a:t>
            </a:r>
          </a:p>
        </p:txBody>
      </p:sp>
      <p:sp>
        <p:nvSpPr>
          <p:cNvPr id="62472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57550" y="1600574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1" name="Rectangle 3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La vie dans la zone de mise à l’abri</a:t>
            </a: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361950" y="4470400"/>
            <a:ext cx="8416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700" b="1" i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Enlever si besoin parka, blouson,                       pull ou sweat…                 </a:t>
            </a:r>
            <a:endParaRPr lang="fr-FR" sz="2700" b="1" i="0">
              <a:latin typeface="Futura Md BT"/>
              <a:cs typeface="Times New Roman" pitchFamily="18" charset="0"/>
            </a:endParaRPr>
          </a:p>
        </p:txBody>
      </p:sp>
      <p:pic>
        <p:nvPicPr>
          <p:cNvPr id="1374215" name="Picture 7" descr="H:\picto enlever manteau.png"/>
          <p:cNvPicPr>
            <a:picLocks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48047" y="1728335"/>
            <a:ext cx="2519362" cy="2519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Text Box 1032"/>
          <p:cNvSpPr txBox="1">
            <a:spLocks noChangeArrowheads="1"/>
          </p:cNvSpPr>
          <p:nvPr/>
        </p:nvSpPr>
        <p:spPr bwMode="auto">
          <a:xfrm>
            <a:off x="215900" y="5638123"/>
            <a:ext cx="8599488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Futura Md BT"/>
              </a:rPr>
              <a:t>Objectif   </a:t>
            </a:r>
            <a:r>
              <a:rPr lang="fr-FR" b="1" i="0" dirty="0">
                <a:solidFill>
                  <a:schemeClr val="bg1"/>
                </a:solidFill>
                <a:latin typeface="Futura Md BT"/>
              </a:rPr>
              <a:t>&gt;</a:t>
            </a:r>
            <a:r>
              <a:rPr lang="fr-FR" b="1" dirty="0">
                <a:solidFill>
                  <a:schemeClr val="bg1"/>
                </a:solidFill>
                <a:latin typeface="Futura Md BT"/>
              </a:rPr>
              <a:t>   s’adapter à l’augmentation de température dans la zone de mise à l’abri.</a:t>
            </a:r>
          </a:p>
        </p:txBody>
      </p:sp>
      <p:pic>
        <p:nvPicPr>
          <p:cNvPr id="2" name="Image 1"/>
          <p:cNvPicPr preferRelativeResize="0"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245058" y="1727675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4522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1" name="Rectangle 3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La vie dans la zone de mise à l’abri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614363" y="4560888"/>
            <a:ext cx="8018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700" b="1" i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Si un camarade ne se sent pas bien :                 le réconforter et prévenir un adulte.</a:t>
            </a:r>
            <a:endParaRPr lang="fr-FR" sz="2700" b="1" i="0">
              <a:latin typeface="Futura Md BT"/>
              <a:cs typeface="Times New Roman" pitchFamily="18" charset="0"/>
            </a:endParaRPr>
          </a:p>
        </p:txBody>
      </p:sp>
      <p:pic>
        <p:nvPicPr>
          <p:cNvPr id="2" name="Image 1"/>
          <p:cNvPicPr preferRelativeResize="0"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81000" y="1806232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/>
          <p:cNvPicPr preferRelativeResize="0"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80342" y="1806232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/>
          <p:cNvPicPr preferRelativeResize="0"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179727" y="1791799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Box 1032"/>
          <p:cNvSpPr txBox="1">
            <a:spLocks noChangeArrowheads="1"/>
          </p:cNvSpPr>
          <p:nvPr/>
        </p:nvSpPr>
        <p:spPr bwMode="auto">
          <a:xfrm>
            <a:off x="256241" y="5624301"/>
            <a:ext cx="8599488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Futura Md BT"/>
              </a:rPr>
              <a:t>Si tu es formé aux premiers secours </a:t>
            </a:r>
            <a:r>
              <a:rPr lang="fr-FR" sz="2000" b="1" dirty="0">
                <a:solidFill>
                  <a:schemeClr val="bg1"/>
                </a:solidFill>
                <a:latin typeface="Futura Md BT"/>
              </a:rPr>
              <a:t>(PSC1),               </a:t>
            </a:r>
            <a:r>
              <a:rPr lang="fr-FR" b="1" dirty="0">
                <a:solidFill>
                  <a:schemeClr val="bg1"/>
                </a:solidFill>
                <a:latin typeface="Futura Md BT"/>
              </a:rPr>
              <a:t>pratique les gestes adaptés.</a:t>
            </a:r>
          </a:p>
        </p:txBody>
      </p:sp>
      <p:sp>
        <p:nvSpPr>
          <p:cNvPr id="66572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3" name="Rectangle 3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La vie dans la zone de mise à l’abri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17261" y="4206325"/>
            <a:ext cx="87741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700" b="1" i="0" dirty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Ne pas téléphoner ni envoyer de </a:t>
            </a:r>
            <a:r>
              <a:rPr lang="fr-FR" sz="2700" b="1" i="0" dirty="0" err="1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sms</a:t>
            </a:r>
            <a:r>
              <a:rPr lang="fr-FR" sz="2700" b="1" i="0" dirty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 ou de </a:t>
            </a:r>
            <a:r>
              <a:rPr lang="fr-FR" sz="2700" b="1" i="0" dirty="0" err="1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tweet</a:t>
            </a:r>
            <a:r>
              <a:rPr lang="fr-FR" sz="2700" b="1" i="0" dirty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 : ETEINDRE LES T</a:t>
            </a:r>
            <a:r>
              <a:rPr lang="fr-FR" sz="2700" b="1" i="0" dirty="0">
                <a:solidFill>
                  <a:srgbClr val="000000"/>
                </a:solidFill>
                <a:latin typeface="Futura Md BT"/>
                <a:cs typeface="Arial" charset="0"/>
              </a:rPr>
              <a:t>É</a:t>
            </a:r>
            <a:r>
              <a:rPr lang="fr-FR" sz="2700" b="1" i="0" dirty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L</a:t>
            </a:r>
            <a:r>
              <a:rPr lang="fr-FR" sz="2700" b="1" i="0" dirty="0">
                <a:solidFill>
                  <a:srgbClr val="000000"/>
                </a:solidFill>
                <a:latin typeface="Futura Md BT"/>
                <a:cs typeface="Arial" charset="0"/>
              </a:rPr>
              <a:t>É</a:t>
            </a:r>
            <a:r>
              <a:rPr lang="fr-FR" sz="2700" b="1" i="0" dirty="0">
                <a:solidFill>
                  <a:srgbClr val="000000"/>
                </a:solidFill>
                <a:latin typeface="Futura Md BT"/>
                <a:cs typeface="Times New Roman" pitchFamily="18" charset="0"/>
              </a:rPr>
              <a:t>PHONES MOBILES ! </a:t>
            </a:r>
          </a:p>
        </p:txBody>
      </p:sp>
      <p:sp>
        <p:nvSpPr>
          <p:cNvPr id="1372167" name="Text Box 7"/>
          <p:cNvSpPr txBox="1">
            <a:spLocks noChangeArrowheads="1"/>
          </p:cNvSpPr>
          <p:nvPr/>
        </p:nvSpPr>
        <p:spPr bwMode="auto">
          <a:xfrm>
            <a:off x="304800" y="5258226"/>
            <a:ext cx="8599488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Futura Md BT"/>
              </a:rPr>
              <a:t>Objectif   &gt;   laisser les réseaux téléphoniques libres      pour les communications d’urgence                                            avec les services de secours.</a:t>
            </a:r>
          </a:p>
        </p:txBody>
      </p:sp>
      <p:pic>
        <p:nvPicPr>
          <p:cNvPr id="2" name="Image 1"/>
          <p:cNvPicPr preferRelativeResize="0"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178174" y="1577036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619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1" name="Rectangle 3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 smtClean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PPMS</a:t>
            </a:r>
            <a:endParaRPr lang="fr-FR" sz="3200" b="1" i="0" dirty="0">
              <a:solidFill>
                <a:schemeClr val="bg1"/>
              </a:solidFill>
              <a:latin typeface="Futura Md BT" pitchFamily="34" charset="0"/>
              <a:cs typeface="Times New Roman" pitchFamily="18" charset="0"/>
            </a:endParaRPr>
          </a:p>
        </p:txBody>
      </p:sp>
      <p:sp>
        <p:nvSpPr>
          <p:cNvPr id="19460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14" name="Picture 23" descr="clg Champ Philippe"/>
          <p:cNvPicPr>
            <a:picLocks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463815" y="4671026"/>
            <a:ext cx="3136762" cy="1960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9462" name="ZoneTexte 14"/>
          <p:cNvSpPr txBox="1">
            <a:spLocks noChangeArrowheads="1"/>
          </p:cNvSpPr>
          <p:nvPr/>
        </p:nvSpPr>
        <p:spPr bwMode="auto">
          <a:xfrm>
            <a:off x="7243763" y="4621213"/>
            <a:ext cx="1400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i="0">
                <a:solidFill>
                  <a:srgbClr val="232391"/>
                </a:solidFill>
                <a:latin typeface="Arial Rounded MT Bold"/>
              </a:rPr>
              <a:t>Enjeu</a:t>
            </a:r>
          </a:p>
        </p:txBody>
      </p:sp>
      <p:sp>
        <p:nvSpPr>
          <p:cNvPr id="19463" name="ZoneTexte 2"/>
          <p:cNvSpPr txBox="1">
            <a:spLocks noChangeArrowheads="1"/>
          </p:cNvSpPr>
          <p:nvPr/>
        </p:nvSpPr>
        <p:spPr bwMode="auto">
          <a:xfrm>
            <a:off x="5776913" y="1473200"/>
            <a:ext cx="3135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La partie nord-ouest de la France jusqu’à l’Ile-de-France subit une très forte tempête… </a:t>
            </a:r>
          </a:p>
        </p:txBody>
      </p:sp>
      <p:sp>
        <p:nvSpPr>
          <p:cNvPr id="19464" name="ZoneTexte 16"/>
          <p:cNvSpPr txBox="1">
            <a:spLocks noChangeArrowheads="1"/>
          </p:cNvSpPr>
          <p:nvPr/>
        </p:nvSpPr>
        <p:spPr bwMode="auto">
          <a:xfrm>
            <a:off x="241300" y="5110163"/>
            <a:ext cx="85455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avec des rafales </a:t>
            </a:r>
          </a:p>
          <a:p>
            <a:r>
              <a:rPr lang="fr-FR" b="1"/>
              <a:t>de vent de plus </a:t>
            </a:r>
          </a:p>
          <a:p>
            <a:r>
              <a:rPr lang="fr-FR" b="1"/>
              <a:t>de 120 km/h et </a:t>
            </a:r>
          </a:p>
          <a:p>
            <a:r>
              <a:rPr lang="fr-FR" b="1"/>
              <a:t>d’importantes précipitations.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34269" y="1501537"/>
            <a:ext cx="3103660" cy="3118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" descr="symbole tempête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20410138">
            <a:off x="2768399" y="2765548"/>
            <a:ext cx="3064996" cy="2825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9467" name="ZoneTexte 22"/>
          <p:cNvSpPr txBox="1">
            <a:spLocks noChangeArrowheads="1"/>
          </p:cNvSpPr>
          <p:nvPr/>
        </p:nvSpPr>
        <p:spPr bwMode="auto">
          <a:xfrm>
            <a:off x="4505325" y="2651125"/>
            <a:ext cx="1025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i="0">
                <a:solidFill>
                  <a:srgbClr val="232391"/>
                </a:solidFill>
                <a:latin typeface="Arial Rounded MT Bold"/>
              </a:rPr>
              <a:t>Aléa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Qu’est ce qu’un vent violent ?</a:t>
            </a:r>
          </a:p>
        </p:txBody>
      </p:sp>
      <p:sp>
        <p:nvSpPr>
          <p:cNvPr id="21508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3" y="1773238"/>
            <a:ext cx="8431212" cy="436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/>
            <a:r>
              <a:rPr lang="fr-FR" sz="3200" b="1" i="0">
                <a:solidFill>
                  <a:schemeClr val="bg1"/>
                </a:solidFill>
                <a:latin typeface="Futura Md BT"/>
                <a:cs typeface="Times New Roman" pitchFamily="18" charset="0"/>
              </a:rPr>
              <a:t>Un vent violent peut être dangereux</a:t>
            </a:r>
            <a:endParaRPr lang="fr-FR" sz="3200" b="1" i="0">
              <a:solidFill>
                <a:srgbClr val="FFFF00"/>
              </a:solidFill>
              <a:latin typeface="Futura Md BT"/>
              <a:cs typeface="Times New Roman" pitchFamily="18" charset="0"/>
            </a:endParaRPr>
          </a:p>
        </p:txBody>
      </p:sp>
      <p:sp>
        <p:nvSpPr>
          <p:cNvPr id="23556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23559" name="Picture 7" descr="les dangers vent violentsans ti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666875"/>
            <a:ext cx="8277225" cy="45831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 </a:t>
            </a:r>
            <a:r>
              <a:rPr lang="fr-FR" sz="3200" b="1" i="0" dirty="0">
                <a:solidFill>
                  <a:schemeClr val="bg1"/>
                </a:solidFill>
                <a:latin typeface="Futura Md BT"/>
              </a:rPr>
              <a:t>http://france.meteofrance.com/vigilance</a:t>
            </a:r>
            <a:endParaRPr lang="fr-FR" sz="3200" b="1" i="0" dirty="0">
              <a:solidFill>
                <a:schemeClr val="bg1"/>
              </a:solidFill>
              <a:latin typeface="Futura Md BT"/>
              <a:cs typeface="Times New Roman" pitchFamily="18" charset="0"/>
            </a:endParaRPr>
          </a:p>
        </p:txBody>
      </p:sp>
      <p:sp>
        <p:nvSpPr>
          <p:cNvPr id="25604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42938" y="1754051"/>
            <a:ext cx="2923432" cy="2484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444875" y="1957388"/>
            <a:ext cx="53959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i="0">
                <a:solidFill>
                  <a:schemeClr val="bg1"/>
                </a:solidFill>
                <a:latin typeface="Futura Md BT"/>
              </a:rPr>
              <a:t>La procédure de vigilance a pour objectif de </a:t>
            </a:r>
            <a:r>
              <a:rPr lang="fr-FR" b="1" i="0">
                <a:solidFill>
                  <a:srgbClr val="FFFF00"/>
                </a:solidFill>
                <a:latin typeface="Futura Md BT"/>
              </a:rPr>
              <a:t>décrire les dangers      </a:t>
            </a:r>
            <a:r>
              <a:rPr lang="fr-FR" i="0">
                <a:solidFill>
                  <a:schemeClr val="bg1"/>
                </a:solidFill>
                <a:latin typeface="Futura Md BT"/>
              </a:rPr>
              <a:t>liés aux conditions météorologiques</a:t>
            </a:r>
            <a:r>
              <a:rPr lang="fr-FR" b="1" i="0">
                <a:solidFill>
                  <a:schemeClr val="bg1"/>
                </a:solidFill>
                <a:latin typeface="Futura Md BT"/>
              </a:rPr>
              <a:t> </a:t>
            </a:r>
            <a:r>
              <a:rPr lang="fr-FR" b="1" i="0">
                <a:solidFill>
                  <a:srgbClr val="FFFF00"/>
                </a:solidFill>
                <a:latin typeface="Futura Md BT"/>
              </a:rPr>
              <a:t>des prochaines 24 heures</a:t>
            </a:r>
            <a:r>
              <a:rPr lang="fr-FR" b="1" i="0">
                <a:solidFill>
                  <a:schemeClr val="bg1"/>
                </a:solidFill>
                <a:latin typeface="Futura Md BT"/>
              </a:rPr>
              <a:t>               </a:t>
            </a:r>
            <a:r>
              <a:rPr lang="fr-FR" i="0">
                <a:solidFill>
                  <a:schemeClr val="bg1"/>
                </a:solidFill>
                <a:latin typeface="Futura Md BT"/>
              </a:rPr>
              <a:t>et les comportements individuels à respecter.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12049">
            <a:off x="454025" y="4684713"/>
            <a:ext cx="826611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La carte de vigilance météo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49263" y="4537075"/>
            <a:ext cx="83312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700" b="1" i="0">
                <a:solidFill>
                  <a:srgbClr val="FFFF00"/>
                </a:solidFill>
                <a:latin typeface="Futura Md BT"/>
              </a:rPr>
              <a:t>9 pictogrammes </a:t>
            </a:r>
          </a:p>
          <a:p>
            <a:pPr algn="ctr"/>
            <a:r>
              <a:rPr lang="fr-FR" sz="2700" i="0">
                <a:solidFill>
                  <a:schemeClr val="bg1"/>
                </a:solidFill>
                <a:latin typeface="Futura Md BT"/>
              </a:rPr>
              <a:t>= </a:t>
            </a:r>
            <a:br>
              <a:rPr lang="fr-FR" sz="2700" i="0">
                <a:solidFill>
                  <a:schemeClr val="bg1"/>
                </a:solidFill>
                <a:latin typeface="Futura Md BT"/>
              </a:rPr>
            </a:br>
            <a:r>
              <a:rPr lang="fr-FR" sz="2700" i="0">
                <a:solidFill>
                  <a:schemeClr val="bg1"/>
                </a:solidFill>
                <a:latin typeface="Futura Md BT"/>
              </a:rPr>
              <a:t>9 phénomènes ou aléas </a:t>
            </a:r>
            <a:br>
              <a:rPr lang="fr-FR" sz="2700" i="0">
                <a:solidFill>
                  <a:schemeClr val="bg1"/>
                </a:solidFill>
                <a:latin typeface="Futura Md BT"/>
              </a:rPr>
            </a:br>
            <a:r>
              <a:rPr lang="fr-FR" sz="2700" i="0">
                <a:solidFill>
                  <a:schemeClr val="bg1"/>
                </a:solidFill>
                <a:latin typeface="Futura Md BT"/>
              </a:rPr>
              <a:t>pris en compte dans la  prévision  </a:t>
            </a:r>
          </a:p>
        </p:txBody>
      </p:sp>
      <p:sp>
        <p:nvSpPr>
          <p:cNvPr id="27653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37030" y="1699030"/>
            <a:ext cx="8157027" cy="2668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ChangeArrowheads="1"/>
          </p:cNvSpPr>
          <p:nvPr/>
        </p:nvSpPr>
        <p:spPr bwMode="auto">
          <a:xfrm>
            <a:off x="381000" y="350156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3200" b="1" i="0" dirty="0">
                <a:solidFill>
                  <a:schemeClr val="bg1"/>
                </a:solidFill>
                <a:latin typeface="Futura Md BT" pitchFamily="34" charset="0"/>
                <a:cs typeface="Times New Roman" pitchFamily="18" charset="0"/>
              </a:rPr>
              <a:t>La carte de vigilance météo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95288" y="6138863"/>
            <a:ext cx="833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2700" b="1" i="0">
                <a:solidFill>
                  <a:srgbClr val="FFFF00"/>
                </a:solidFill>
                <a:latin typeface="Futura Md BT"/>
              </a:rPr>
              <a:t>4 couleurs de vigilance </a:t>
            </a:r>
            <a:r>
              <a:rPr lang="fr-FR" sz="2700" i="0">
                <a:solidFill>
                  <a:schemeClr val="bg1"/>
                </a:solidFill>
                <a:latin typeface="Futura Md BT"/>
              </a:rPr>
              <a:t>pour 4 niveaux de gravité</a:t>
            </a:r>
          </a:p>
        </p:txBody>
      </p:sp>
      <p:sp>
        <p:nvSpPr>
          <p:cNvPr id="29701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991201" y="2485551"/>
            <a:ext cx="611659" cy="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17028" y="3604869"/>
            <a:ext cx="1019429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35420" y="4792821"/>
            <a:ext cx="1427203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982848" y="1501540"/>
            <a:ext cx="537600" cy="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 2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5" y="1428750"/>
            <a:ext cx="7113588" cy="463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5" name="Rectangle 3"/>
          <p:cNvSpPr>
            <a:spLocks noChangeArrowheads="1"/>
          </p:cNvSpPr>
          <p:nvPr/>
        </p:nvSpPr>
        <p:spPr bwMode="auto">
          <a:xfrm>
            <a:off x="381000" y="292100"/>
            <a:ext cx="8251825" cy="920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fr-FR" sz="2800" b="1" i="0" dirty="0">
                <a:solidFill>
                  <a:schemeClr val="bg1"/>
                </a:solidFill>
                <a:latin typeface="Futura Md BT"/>
                <a:cs typeface="Times New Roman" pitchFamily="18" charset="0"/>
              </a:rPr>
              <a:t>Conséquences possibles</a:t>
            </a:r>
          </a:p>
        </p:txBody>
      </p:sp>
      <p:sp>
        <p:nvSpPr>
          <p:cNvPr id="35844" name="Text Box 1044"/>
          <p:cNvSpPr txBox="1">
            <a:spLocks noChangeArrowheads="1"/>
          </p:cNvSpPr>
          <p:nvPr/>
        </p:nvSpPr>
        <p:spPr bwMode="auto">
          <a:xfrm>
            <a:off x="8048625" y="6521450"/>
            <a:ext cx="111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0">
                <a:solidFill>
                  <a:schemeClr val="bg1"/>
                </a:solidFill>
                <a:latin typeface="Calibri" pitchFamily="34" charset="0"/>
              </a:rPr>
              <a:t>GM - Ac-Ver</a:t>
            </a:r>
          </a:p>
        </p:txBody>
      </p:sp>
      <p:pic>
        <p:nvPicPr>
          <p:cNvPr id="35846" name="Imag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408113"/>
            <a:ext cx="3343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381500" y="1423988"/>
            <a:ext cx="4187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b="1">
                <a:solidFill>
                  <a:srgbClr val="FF6600"/>
                </a:solidFill>
                <a:latin typeface="Comic Sans MS" pitchFamily="66" charset="0"/>
              </a:rPr>
              <a:t>Vigilance orange</a:t>
            </a:r>
          </a:p>
        </p:txBody>
      </p:sp>
      <p:pic>
        <p:nvPicPr>
          <p:cNvPr id="35849" name="Picture 9" descr="conséquences vent oran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2624138"/>
            <a:ext cx="8277225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16897</TotalTime>
  <Words>755</Words>
  <Application>Microsoft Office PowerPoint</Application>
  <PresentationFormat>Affichage à l'écran (4:3)</PresentationFormat>
  <Paragraphs>169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Arial Rounded MT Bold</vt:lpstr>
      <vt:lpstr>Comic Sans MS</vt:lpstr>
      <vt:lpstr>Century Gothic</vt:lpstr>
      <vt:lpstr>Wingdings</vt:lpstr>
      <vt:lpstr>Times New Roman</vt:lpstr>
      <vt:lpstr>Calibri</vt:lpstr>
      <vt:lpstr>Futura Md BT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IFFO-RME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EXERCICE PPMS AU COLLEGE</dc:title>
  <dc:creator>Gérard MIGNOT</dc:creator>
  <cp:lastModifiedBy>Votre nom</cp:lastModifiedBy>
  <cp:revision>133</cp:revision>
  <cp:lastPrinted>2012-12-02T00:56:18Z</cp:lastPrinted>
  <dcterms:created xsi:type="dcterms:W3CDTF">2000-02-17T18:29:31Z</dcterms:created>
  <dcterms:modified xsi:type="dcterms:W3CDTF">2013-12-06T08:20:58Z</dcterms:modified>
</cp:coreProperties>
</file>